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handoutMasterIdLst>
    <p:handoutMasterId r:id="rId59"/>
  </p:handoutMasterIdLst>
  <p:sldIdLst>
    <p:sldId id="297" r:id="rId5"/>
    <p:sldId id="296" r:id="rId6"/>
    <p:sldId id="298" r:id="rId7"/>
    <p:sldId id="300" r:id="rId8"/>
    <p:sldId id="299" r:id="rId9"/>
    <p:sldId id="301" r:id="rId10"/>
    <p:sldId id="306" r:id="rId11"/>
    <p:sldId id="258" r:id="rId12"/>
    <p:sldId id="256" r:id="rId13"/>
    <p:sldId id="257" r:id="rId14"/>
    <p:sldId id="261" r:id="rId15"/>
    <p:sldId id="262" r:id="rId16"/>
    <p:sldId id="263" r:id="rId17"/>
    <p:sldId id="264" r:id="rId18"/>
    <p:sldId id="265" r:id="rId19"/>
    <p:sldId id="266" r:id="rId20"/>
    <p:sldId id="323" r:id="rId21"/>
    <p:sldId id="322" r:id="rId22"/>
    <p:sldId id="268" r:id="rId23"/>
    <p:sldId id="269" r:id="rId24"/>
    <p:sldId id="270" r:id="rId25"/>
    <p:sldId id="272" r:id="rId26"/>
    <p:sldId id="271" r:id="rId27"/>
    <p:sldId id="273" r:id="rId28"/>
    <p:sldId id="267" r:id="rId29"/>
    <p:sldId id="304" r:id="rId30"/>
    <p:sldId id="274" r:id="rId31"/>
    <p:sldId id="275" r:id="rId32"/>
    <p:sldId id="276" r:id="rId33"/>
    <p:sldId id="277" r:id="rId34"/>
    <p:sldId id="278" r:id="rId35"/>
    <p:sldId id="279" r:id="rId36"/>
    <p:sldId id="280" r:id="rId37"/>
    <p:sldId id="281" r:id="rId38"/>
    <p:sldId id="282" r:id="rId39"/>
    <p:sldId id="283" r:id="rId40"/>
    <p:sldId id="284" r:id="rId41"/>
    <p:sldId id="285" r:id="rId42"/>
    <p:sldId id="305" r:id="rId43"/>
    <p:sldId id="286" r:id="rId44"/>
    <p:sldId id="287" r:id="rId45"/>
    <p:sldId id="288" r:id="rId46"/>
    <p:sldId id="289" r:id="rId47"/>
    <p:sldId id="290" r:id="rId48"/>
    <p:sldId id="291" r:id="rId49"/>
    <p:sldId id="292" r:id="rId50"/>
    <p:sldId id="293" r:id="rId51"/>
    <p:sldId id="294" r:id="rId52"/>
    <p:sldId id="295" r:id="rId53"/>
    <p:sldId id="259" r:id="rId54"/>
    <p:sldId id="302" r:id="rId55"/>
    <p:sldId id="303" r:id="rId56"/>
    <p:sldId id="26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5" autoAdjust="0"/>
    <p:restoredTop sz="72131" autoAdjust="0"/>
  </p:normalViewPr>
  <p:slideViewPr>
    <p:cSldViewPr snapToGrid="0">
      <p:cViewPr varScale="1">
        <p:scale>
          <a:sx n="82" d="100"/>
          <a:sy n="82" d="100"/>
        </p:scale>
        <p:origin x="738"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EA164-7A1C-419C-92AB-33FB7A90745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02EB546-9F30-48A9-A7B3-70686F9DD04A}">
      <dgm:prSet/>
      <dgm:spPr/>
      <dgm:t>
        <a:bodyPr/>
        <a:lstStyle/>
        <a:p>
          <a:r>
            <a:rPr lang="en-US"/>
            <a:t>Thank you for taking the survey</a:t>
          </a:r>
        </a:p>
      </dgm:t>
    </dgm:pt>
    <dgm:pt modelId="{A063E8EB-71F1-4F6B-B7BB-1732245326FB}" type="parTrans" cxnId="{B80FEDA3-9092-42C5-B734-9F644BD95BA5}">
      <dgm:prSet/>
      <dgm:spPr/>
      <dgm:t>
        <a:bodyPr/>
        <a:lstStyle/>
        <a:p>
          <a:endParaRPr lang="en-US"/>
        </a:p>
      </dgm:t>
    </dgm:pt>
    <dgm:pt modelId="{74667CF4-26E6-48CF-A6A0-32FB23AC207F}" type="sibTrans" cxnId="{B80FEDA3-9092-42C5-B734-9F644BD95BA5}">
      <dgm:prSet/>
      <dgm:spPr/>
      <dgm:t>
        <a:bodyPr/>
        <a:lstStyle/>
        <a:p>
          <a:endParaRPr lang="en-US"/>
        </a:p>
      </dgm:t>
    </dgm:pt>
    <dgm:pt modelId="{E03225C0-4E20-4B10-BF4E-A1BEE5928255}">
      <dgm:prSet/>
      <dgm:spPr/>
      <dgm:t>
        <a:bodyPr/>
        <a:lstStyle/>
        <a:p>
          <a:r>
            <a:rPr lang="en-US"/>
            <a:t>Lecture slides and notes</a:t>
          </a:r>
        </a:p>
      </dgm:t>
    </dgm:pt>
    <dgm:pt modelId="{3E2DF37A-B9E9-4ACD-B100-B1F6D958EF88}" type="parTrans" cxnId="{FCBAAF55-AA04-4D53-BCE3-CC88BEBB5428}">
      <dgm:prSet/>
      <dgm:spPr/>
      <dgm:t>
        <a:bodyPr/>
        <a:lstStyle/>
        <a:p>
          <a:endParaRPr lang="en-US"/>
        </a:p>
      </dgm:t>
    </dgm:pt>
    <dgm:pt modelId="{75FE96C5-1C9A-479E-9176-DBDEC0D0CDBA}" type="sibTrans" cxnId="{FCBAAF55-AA04-4D53-BCE3-CC88BEBB5428}">
      <dgm:prSet/>
      <dgm:spPr/>
      <dgm:t>
        <a:bodyPr/>
        <a:lstStyle/>
        <a:p>
          <a:endParaRPr lang="en-US"/>
        </a:p>
      </dgm:t>
    </dgm:pt>
    <dgm:pt modelId="{F734C707-4F97-4B00-9159-511DEBE3002C}">
      <dgm:prSet/>
      <dgm:spPr/>
      <dgm:t>
        <a:bodyPr/>
        <a:lstStyle/>
        <a:p>
          <a:r>
            <a:rPr lang="en-US"/>
            <a:t>Textbook materials and quizzes</a:t>
          </a:r>
        </a:p>
      </dgm:t>
    </dgm:pt>
    <dgm:pt modelId="{A00BC776-80AD-49B1-A168-B63AE475568A}" type="parTrans" cxnId="{C1563105-0746-441E-B7A2-607E1E16997D}">
      <dgm:prSet/>
      <dgm:spPr/>
      <dgm:t>
        <a:bodyPr/>
        <a:lstStyle/>
        <a:p>
          <a:endParaRPr lang="en-US"/>
        </a:p>
      </dgm:t>
    </dgm:pt>
    <dgm:pt modelId="{FD1EA21F-D258-44A0-88E7-3EB7246082F4}" type="sibTrans" cxnId="{C1563105-0746-441E-B7A2-607E1E16997D}">
      <dgm:prSet/>
      <dgm:spPr/>
      <dgm:t>
        <a:bodyPr/>
        <a:lstStyle/>
        <a:p>
          <a:endParaRPr lang="en-US"/>
        </a:p>
      </dgm:t>
    </dgm:pt>
    <dgm:pt modelId="{8A211698-A088-4BE9-AD19-6736A086301B}">
      <dgm:prSet/>
      <dgm:spPr/>
      <dgm:t>
        <a:bodyPr/>
        <a:lstStyle/>
        <a:p>
          <a:r>
            <a:rPr lang="en-US"/>
            <a:t>Confidence</a:t>
          </a:r>
        </a:p>
      </dgm:t>
    </dgm:pt>
    <dgm:pt modelId="{3ED9AC8B-1E7F-4695-AE52-3CE3BC6D55B1}" type="parTrans" cxnId="{28A4D87B-04D2-43A1-A135-E29712538436}">
      <dgm:prSet/>
      <dgm:spPr/>
      <dgm:t>
        <a:bodyPr/>
        <a:lstStyle/>
        <a:p>
          <a:endParaRPr lang="en-US"/>
        </a:p>
      </dgm:t>
    </dgm:pt>
    <dgm:pt modelId="{CC50EB69-2D78-4739-A802-6C278AE90502}" type="sibTrans" cxnId="{28A4D87B-04D2-43A1-A135-E29712538436}">
      <dgm:prSet/>
      <dgm:spPr/>
      <dgm:t>
        <a:bodyPr/>
        <a:lstStyle/>
        <a:p>
          <a:endParaRPr lang="en-US"/>
        </a:p>
      </dgm:t>
    </dgm:pt>
    <dgm:pt modelId="{A1A7BB42-9530-4D67-87B8-C8E7548A3BB7}" type="pres">
      <dgm:prSet presAssocID="{FACEA164-7A1C-419C-92AB-33FB7A90745D}" presName="root" presStyleCnt="0">
        <dgm:presLayoutVars>
          <dgm:dir/>
          <dgm:resizeHandles val="exact"/>
        </dgm:presLayoutVars>
      </dgm:prSet>
      <dgm:spPr/>
    </dgm:pt>
    <dgm:pt modelId="{282F2C59-BC27-49A2-BDFB-112C0A324115}" type="pres">
      <dgm:prSet presAssocID="{FACEA164-7A1C-419C-92AB-33FB7A90745D}" presName="container" presStyleCnt="0">
        <dgm:presLayoutVars>
          <dgm:dir/>
          <dgm:resizeHandles val="exact"/>
        </dgm:presLayoutVars>
      </dgm:prSet>
      <dgm:spPr/>
    </dgm:pt>
    <dgm:pt modelId="{71C5F241-D474-4053-BA2D-E12ACA12E9F9}" type="pres">
      <dgm:prSet presAssocID="{302EB546-9F30-48A9-A7B3-70686F9DD04A}" presName="compNode" presStyleCnt="0"/>
      <dgm:spPr/>
    </dgm:pt>
    <dgm:pt modelId="{09A88D82-DC29-48C2-ACDE-507BA179DE75}" type="pres">
      <dgm:prSet presAssocID="{302EB546-9F30-48A9-A7B3-70686F9DD04A}" presName="iconBgRect" presStyleLbl="bgShp" presStyleIdx="0" presStyleCnt="4"/>
      <dgm:spPr/>
    </dgm:pt>
    <dgm:pt modelId="{103A7C74-41D2-4133-8DA3-E3D9B44824A5}" type="pres">
      <dgm:prSet presAssocID="{302EB546-9F30-48A9-A7B3-70686F9DD0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7CA1CE5C-66E4-42DF-8DF9-995E3283D81B}" type="pres">
      <dgm:prSet presAssocID="{302EB546-9F30-48A9-A7B3-70686F9DD04A}" presName="spaceRect" presStyleCnt="0"/>
      <dgm:spPr/>
    </dgm:pt>
    <dgm:pt modelId="{2883F598-BC29-452C-A42D-332BE4B197F3}" type="pres">
      <dgm:prSet presAssocID="{302EB546-9F30-48A9-A7B3-70686F9DD04A}" presName="textRect" presStyleLbl="revTx" presStyleIdx="0" presStyleCnt="4">
        <dgm:presLayoutVars>
          <dgm:chMax val="1"/>
          <dgm:chPref val="1"/>
        </dgm:presLayoutVars>
      </dgm:prSet>
      <dgm:spPr/>
    </dgm:pt>
    <dgm:pt modelId="{8914FDB7-8EC9-498B-85A4-85DF90E24C61}" type="pres">
      <dgm:prSet presAssocID="{74667CF4-26E6-48CF-A6A0-32FB23AC207F}" presName="sibTrans" presStyleLbl="sibTrans2D1" presStyleIdx="0" presStyleCnt="0"/>
      <dgm:spPr/>
    </dgm:pt>
    <dgm:pt modelId="{DFF823C4-C5B6-44B6-88FD-9692332B9EAA}" type="pres">
      <dgm:prSet presAssocID="{E03225C0-4E20-4B10-BF4E-A1BEE5928255}" presName="compNode" presStyleCnt="0"/>
      <dgm:spPr/>
    </dgm:pt>
    <dgm:pt modelId="{9F51AFB1-2D2C-40F4-86CE-E92268F7F302}" type="pres">
      <dgm:prSet presAssocID="{E03225C0-4E20-4B10-BF4E-A1BEE5928255}" presName="iconBgRect" presStyleLbl="bgShp" presStyleIdx="1" presStyleCnt="4"/>
      <dgm:spPr/>
    </dgm:pt>
    <dgm:pt modelId="{B62D4656-5D27-4C18-8BE7-A29DAEFC6FCC}" type="pres">
      <dgm:prSet presAssocID="{E03225C0-4E20-4B10-BF4E-A1BEE59282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BE31187C-EAD4-4E8B-9C2E-B83BABD2C8BA}" type="pres">
      <dgm:prSet presAssocID="{E03225C0-4E20-4B10-BF4E-A1BEE5928255}" presName="spaceRect" presStyleCnt="0"/>
      <dgm:spPr/>
    </dgm:pt>
    <dgm:pt modelId="{2854147E-0E65-494E-B6F2-0C1BC597F6DA}" type="pres">
      <dgm:prSet presAssocID="{E03225C0-4E20-4B10-BF4E-A1BEE5928255}" presName="textRect" presStyleLbl="revTx" presStyleIdx="1" presStyleCnt="4">
        <dgm:presLayoutVars>
          <dgm:chMax val="1"/>
          <dgm:chPref val="1"/>
        </dgm:presLayoutVars>
      </dgm:prSet>
      <dgm:spPr/>
    </dgm:pt>
    <dgm:pt modelId="{B1DFD559-69AD-44D6-95AB-CCA298F9B8F7}" type="pres">
      <dgm:prSet presAssocID="{75FE96C5-1C9A-479E-9176-DBDEC0D0CDBA}" presName="sibTrans" presStyleLbl="sibTrans2D1" presStyleIdx="0" presStyleCnt="0"/>
      <dgm:spPr/>
    </dgm:pt>
    <dgm:pt modelId="{406B9C84-0934-4A40-B7C2-58B0B0690884}" type="pres">
      <dgm:prSet presAssocID="{F734C707-4F97-4B00-9159-511DEBE3002C}" presName="compNode" presStyleCnt="0"/>
      <dgm:spPr/>
    </dgm:pt>
    <dgm:pt modelId="{AA802379-66E9-4211-9C15-2A485FA7578A}" type="pres">
      <dgm:prSet presAssocID="{F734C707-4F97-4B00-9159-511DEBE3002C}" presName="iconBgRect" presStyleLbl="bgShp" presStyleIdx="2" presStyleCnt="4"/>
      <dgm:spPr/>
    </dgm:pt>
    <dgm:pt modelId="{03038212-71E8-4F19-A1AC-073E83176753}" type="pres">
      <dgm:prSet presAssocID="{F734C707-4F97-4B00-9159-511DEBE300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E1F770F-E772-4970-8D89-E09590796082}" type="pres">
      <dgm:prSet presAssocID="{F734C707-4F97-4B00-9159-511DEBE3002C}" presName="spaceRect" presStyleCnt="0"/>
      <dgm:spPr/>
    </dgm:pt>
    <dgm:pt modelId="{EBA0CC58-6A66-40D9-A7E1-E50356E9A8FD}" type="pres">
      <dgm:prSet presAssocID="{F734C707-4F97-4B00-9159-511DEBE3002C}" presName="textRect" presStyleLbl="revTx" presStyleIdx="2" presStyleCnt="4">
        <dgm:presLayoutVars>
          <dgm:chMax val="1"/>
          <dgm:chPref val="1"/>
        </dgm:presLayoutVars>
      </dgm:prSet>
      <dgm:spPr/>
    </dgm:pt>
    <dgm:pt modelId="{DC51DC02-9EC8-4F79-8889-1918843D0141}" type="pres">
      <dgm:prSet presAssocID="{FD1EA21F-D258-44A0-88E7-3EB7246082F4}" presName="sibTrans" presStyleLbl="sibTrans2D1" presStyleIdx="0" presStyleCnt="0"/>
      <dgm:spPr/>
    </dgm:pt>
    <dgm:pt modelId="{BFD2C3FF-C799-4A07-BE38-3A75E16EC2C5}" type="pres">
      <dgm:prSet presAssocID="{8A211698-A088-4BE9-AD19-6736A086301B}" presName="compNode" presStyleCnt="0"/>
      <dgm:spPr/>
    </dgm:pt>
    <dgm:pt modelId="{6D7DCFF6-6FC4-4CE2-8050-A751351D0D12}" type="pres">
      <dgm:prSet presAssocID="{8A211698-A088-4BE9-AD19-6736A086301B}" presName="iconBgRect" presStyleLbl="bgShp" presStyleIdx="3" presStyleCnt="4"/>
      <dgm:spPr/>
    </dgm:pt>
    <dgm:pt modelId="{068137EC-A2CC-418E-B45E-931A80F89B76}" type="pres">
      <dgm:prSet presAssocID="{8A211698-A088-4BE9-AD19-6736A08630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1C5BE0D-690F-487F-B1DA-62BE212FC2BF}" type="pres">
      <dgm:prSet presAssocID="{8A211698-A088-4BE9-AD19-6736A086301B}" presName="spaceRect" presStyleCnt="0"/>
      <dgm:spPr/>
    </dgm:pt>
    <dgm:pt modelId="{875B63DD-41BF-466A-A850-7F57F35CDFF1}" type="pres">
      <dgm:prSet presAssocID="{8A211698-A088-4BE9-AD19-6736A086301B}" presName="textRect" presStyleLbl="revTx" presStyleIdx="3" presStyleCnt="4">
        <dgm:presLayoutVars>
          <dgm:chMax val="1"/>
          <dgm:chPref val="1"/>
        </dgm:presLayoutVars>
      </dgm:prSet>
      <dgm:spPr/>
    </dgm:pt>
  </dgm:ptLst>
  <dgm:cxnLst>
    <dgm:cxn modelId="{C1563105-0746-441E-B7A2-607E1E16997D}" srcId="{FACEA164-7A1C-419C-92AB-33FB7A90745D}" destId="{F734C707-4F97-4B00-9159-511DEBE3002C}" srcOrd="2" destOrd="0" parTransId="{A00BC776-80AD-49B1-A168-B63AE475568A}" sibTransId="{FD1EA21F-D258-44A0-88E7-3EB7246082F4}"/>
    <dgm:cxn modelId="{9B943006-C567-42C0-875B-94D7EC69E6BB}" type="presOf" srcId="{E03225C0-4E20-4B10-BF4E-A1BEE5928255}" destId="{2854147E-0E65-494E-B6F2-0C1BC597F6DA}" srcOrd="0" destOrd="0" presId="urn:microsoft.com/office/officeart/2018/2/layout/IconCircleList"/>
    <dgm:cxn modelId="{6EBFD82D-1D2D-4477-AEC2-C02B46C8E8AF}" type="presOf" srcId="{74667CF4-26E6-48CF-A6A0-32FB23AC207F}" destId="{8914FDB7-8EC9-498B-85A4-85DF90E24C61}" srcOrd="0" destOrd="0" presId="urn:microsoft.com/office/officeart/2018/2/layout/IconCircleList"/>
    <dgm:cxn modelId="{FCBAAF55-AA04-4D53-BCE3-CC88BEBB5428}" srcId="{FACEA164-7A1C-419C-92AB-33FB7A90745D}" destId="{E03225C0-4E20-4B10-BF4E-A1BEE5928255}" srcOrd="1" destOrd="0" parTransId="{3E2DF37A-B9E9-4ACD-B100-B1F6D958EF88}" sibTransId="{75FE96C5-1C9A-479E-9176-DBDEC0D0CDBA}"/>
    <dgm:cxn modelId="{28A4D87B-04D2-43A1-A135-E29712538436}" srcId="{FACEA164-7A1C-419C-92AB-33FB7A90745D}" destId="{8A211698-A088-4BE9-AD19-6736A086301B}" srcOrd="3" destOrd="0" parTransId="{3ED9AC8B-1E7F-4695-AE52-3CE3BC6D55B1}" sibTransId="{CC50EB69-2D78-4739-A802-6C278AE90502}"/>
    <dgm:cxn modelId="{C3196892-E46E-4441-A1FD-34FE579EEE8A}" type="presOf" srcId="{FD1EA21F-D258-44A0-88E7-3EB7246082F4}" destId="{DC51DC02-9EC8-4F79-8889-1918843D0141}" srcOrd="0" destOrd="0" presId="urn:microsoft.com/office/officeart/2018/2/layout/IconCircleList"/>
    <dgm:cxn modelId="{19EBEB96-3713-456F-A560-74E82B8977E7}" type="presOf" srcId="{F734C707-4F97-4B00-9159-511DEBE3002C}" destId="{EBA0CC58-6A66-40D9-A7E1-E50356E9A8FD}" srcOrd="0" destOrd="0" presId="urn:microsoft.com/office/officeart/2018/2/layout/IconCircleList"/>
    <dgm:cxn modelId="{B80FEDA3-9092-42C5-B734-9F644BD95BA5}" srcId="{FACEA164-7A1C-419C-92AB-33FB7A90745D}" destId="{302EB546-9F30-48A9-A7B3-70686F9DD04A}" srcOrd="0" destOrd="0" parTransId="{A063E8EB-71F1-4F6B-B7BB-1732245326FB}" sibTransId="{74667CF4-26E6-48CF-A6A0-32FB23AC207F}"/>
    <dgm:cxn modelId="{208244B6-A92B-4860-BF2C-A1E7940DD6CB}" type="presOf" srcId="{302EB546-9F30-48A9-A7B3-70686F9DD04A}" destId="{2883F598-BC29-452C-A42D-332BE4B197F3}" srcOrd="0" destOrd="0" presId="urn:microsoft.com/office/officeart/2018/2/layout/IconCircleList"/>
    <dgm:cxn modelId="{6FA60CCF-058F-4E33-AD44-E397FBBD5771}" type="presOf" srcId="{FACEA164-7A1C-419C-92AB-33FB7A90745D}" destId="{A1A7BB42-9530-4D67-87B8-C8E7548A3BB7}" srcOrd="0" destOrd="0" presId="urn:microsoft.com/office/officeart/2018/2/layout/IconCircleList"/>
    <dgm:cxn modelId="{C32473E6-C2F2-495D-A2A6-EA4B537801FC}" type="presOf" srcId="{8A211698-A088-4BE9-AD19-6736A086301B}" destId="{875B63DD-41BF-466A-A850-7F57F35CDFF1}" srcOrd="0" destOrd="0" presId="urn:microsoft.com/office/officeart/2018/2/layout/IconCircleList"/>
    <dgm:cxn modelId="{EDB73EF1-E87C-417E-AF7C-F42B551145F7}" type="presOf" srcId="{75FE96C5-1C9A-479E-9176-DBDEC0D0CDBA}" destId="{B1DFD559-69AD-44D6-95AB-CCA298F9B8F7}" srcOrd="0" destOrd="0" presId="urn:microsoft.com/office/officeart/2018/2/layout/IconCircleList"/>
    <dgm:cxn modelId="{EF1F1855-D538-474E-B673-AAAC532AF992}" type="presParOf" srcId="{A1A7BB42-9530-4D67-87B8-C8E7548A3BB7}" destId="{282F2C59-BC27-49A2-BDFB-112C0A324115}" srcOrd="0" destOrd="0" presId="urn:microsoft.com/office/officeart/2018/2/layout/IconCircleList"/>
    <dgm:cxn modelId="{D8A6079F-61D7-48D4-908A-BD338924FC92}" type="presParOf" srcId="{282F2C59-BC27-49A2-BDFB-112C0A324115}" destId="{71C5F241-D474-4053-BA2D-E12ACA12E9F9}" srcOrd="0" destOrd="0" presId="urn:microsoft.com/office/officeart/2018/2/layout/IconCircleList"/>
    <dgm:cxn modelId="{E89F9F71-D05F-49AF-828E-EAC4FE91DA99}" type="presParOf" srcId="{71C5F241-D474-4053-BA2D-E12ACA12E9F9}" destId="{09A88D82-DC29-48C2-ACDE-507BA179DE75}" srcOrd="0" destOrd="0" presId="urn:microsoft.com/office/officeart/2018/2/layout/IconCircleList"/>
    <dgm:cxn modelId="{13C8AD65-0CA0-48DA-A04A-C9E18B677929}" type="presParOf" srcId="{71C5F241-D474-4053-BA2D-E12ACA12E9F9}" destId="{103A7C74-41D2-4133-8DA3-E3D9B44824A5}" srcOrd="1" destOrd="0" presId="urn:microsoft.com/office/officeart/2018/2/layout/IconCircleList"/>
    <dgm:cxn modelId="{9D82D770-14C4-4AB5-8BFD-47F6B2434E44}" type="presParOf" srcId="{71C5F241-D474-4053-BA2D-E12ACA12E9F9}" destId="{7CA1CE5C-66E4-42DF-8DF9-995E3283D81B}" srcOrd="2" destOrd="0" presId="urn:microsoft.com/office/officeart/2018/2/layout/IconCircleList"/>
    <dgm:cxn modelId="{6EDBBDF9-D1BE-4837-AB4D-BC9AF5254960}" type="presParOf" srcId="{71C5F241-D474-4053-BA2D-E12ACA12E9F9}" destId="{2883F598-BC29-452C-A42D-332BE4B197F3}" srcOrd="3" destOrd="0" presId="urn:microsoft.com/office/officeart/2018/2/layout/IconCircleList"/>
    <dgm:cxn modelId="{A8DE13BD-66E3-4DFF-931B-B867196BDE4C}" type="presParOf" srcId="{282F2C59-BC27-49A2-BDFB-112C0A324115}" destId="{8914FDB7-8EC9-498B-85A4-85DF90E24C61}" srcOrd="1" destOrd="0" presId="urn:microsoft.com/office/officeart/2018/2/layout/IconCircleList"/>
    <dgm:cxn modelId="{A4FB556A-5582-4E4C-A713-BB693BC73DFB}" type="presParOf" srcId="{282F2C59-BC27-49A2-BDFB-112C0A324115}" destId="{DFF823C4-C5B6-44B6-88FD-9692332B9EAA}" srcOrd="2" destOrd="0" presId="urn:microsoft.com/office/officeart/2018/2/layout/IconCircleList"/>
    <dgm:cxn modelId="{030B2ADB-FE89-4BF1-AD91-30B9B9B6C653}" type="presParOf" srcId="{DFF823C4-C5B6-44B6-88FD-9692332B9EAA}" destId="{9F51AFB1-2D2C-40F4-86CE-E92268F7F302}" srcOrd="0" destOrd="0" presId="urn:microsoft.com/office/officeart/2018/2/layout/IconCircleList"/>
    <dgm:cxn modelId="{9DF3254E-FB90-4C9E-AF28-86D446FE040C}" type="presParOf" srcId="{DFF823C4-C5B6-44B6-88FD-9692332B9EAA}" destId="{B62D4656-5D27-4C18-8BE7-A29DAEFC6FCC}" srcOrd="1" destOrd="0" presId="urn:microsoft.com/office/officeart/2018/2/layout/IconCircleList"/>
    <dgm:cxn modelId="{07B1955F-C4AF-4E96-B4BB-276C013922CC}" type="presParOf" srcId="{DFF823C4-C5B6-44B6-88FD-9692332B9EAA}" destId="{BE31187C-EAD4-4E8B-9C2E-B83BABD2C8BA}" srcOrd="2" destOrd="0" presId="urn:microsoft.com/office/officeart/2018/2/layout/IconCircleList"/>
    <dgm:cxn modelId="{7E5E811C-B073-43E2-B187-994BA3A1A1F3}" type="presParOf" srcId="{DFF823C4-C5B6-44B6-88FD-9692332B9EAA}" destId="{2854147E-0E65-494E-B6F2-0C1BC597F6DA}" srcOrd="3" destOrd="0" presId="urn:microsoft.com/office/officeart/2018/2/layout/IconCircleList"/>
    <dgm:cxn modelId="{CBAE4F8A-E9E4-42E8-811D-E23DAAC9BAE8}" type="presParOf" srcId="{282F2C59-BC27-49A2-BDFB-112C0A324115}" destId="{B1DFD559-69AD-44D6-95AB-CCA298F9B8F7}" srcOrd="3" destOrd="0" presId="urn:microsoft.com/office/officeart/2018/2/layout/IconCircleList"/>
    <dgm:cxn modelId="{EE8255ED-8CD0-4F36-8EC9-C0D138825880}" type="presParOf" srcId="{282F2C59-BC27-49A2-BDFB-112C0A324115}" destId="{406B9C84-0934-4A40-B7C2-58B0B0690884}" srcOrd="4" destOrd="0" presId="urn:microsoft.com/office/officeart/2018/2/layout/IconCircleList"/>
    <dgm:cxn modelId="{CB37836D-9243-4806-B34F-81053576C55C}" type="presParOf" srcId="{406B9C84-0934-4A40-B7C2-58B0B0690884}" destId="{AA802379-66E9-4211-9C15-2A485FA7578A}" srcOrd="0" destOrd="0" presId="urn:microsoft.com/office/officeart/2018/2/layout/IconCircleList"/>
    <dgm:cxn modelId="{1CFE097C-6930-4E79-85DA-2337A20D6E4C}" type="presParOf" srcId="{406B9C84-0934-4A40-B7C2-58B0B0690884}" destId="{03038212-71E8-4F19-A1AC-073E83176753}" srcOrd="1" destOrd="0" presId="urn:microsoft.com/office/officeart/2018/2/layout/IconCircleList"/>
    <dgm:cxn modelId="{3885F7D2-B383-4DB2-A8DA-54699D2B56C2}" type="presParOf" srcId="{406B9C84-0934-4A40-B7C2-58B0B0690884}" destId="{6E1F770F-E772-4970-8D89-E09590796082}" srcOrd="2" destOrd="0" presId="urn:microsoft.com/office/officeart/2018/2/layout/IconCircleList"/>
    <dgm:cxn modelId="{1F8A3A93-6FC2-4A76-9A1E-26DEAFB81C73}" type="presParOf" srcId="{406B9C84-0934-4A40-B7C2-58B0B0690884}" destId="{EBA0CC58-6A66-40D9-A7E1-E50356E9A8FD}" srcOrd="3" destOrd="0" presId="urn:microsoft.com/office/officeart/2018/2/layout/IconCircleList"/>
    <dgm:cxn modelId="{925889E3-7D9C-4895-9628-C137E2A61ADD}" type="presParOf" srcId="{282F2C59-BC27-49A2-BDFB-112C0A324115}" destId="{DC51DC02-9EC8-4F79-8889-1918843D0141}" srcOrd="5" destOrd="0" presId="urn:microsoft.com/office/officeart/2018/2/layout/IconCircleList"/>
    <dgm:cxn modelId="{3D611909-1588-4CA0-B136-510959A1D618}" type="presParOf" srcId="{282F2C59-BC27-49A2-BDFB-112C0A324115}" destId="{BFD2C3FF-C799-4A07-BE38-3A75E16EC2C5}" srcOrd="6" destOrd="0" presId="urn:microsoft.com/office/officeart/2018/2/layout/IconCircleList"/>
    <dgm:cxn modelId="{17D9084E-F03C-4731-A5B7-B1D765C76BFE}" type="presParOf" srcId="{BFD2C3FF-C799-4A07-BE38-3A75E16EC2C5}" destId="{6D7DCFF6-6FC4-4CE2-8050-A751351D0D12}" srcOrd="0" destOrd="0" presId="urn:microsoft.com/office/officeart/2018/2/layout/IconCircleList"/>
    <dgm:cxn modelId="{8FB524CC-9117-480A-AB25-1440DF02EFE2}" type="presParOf" srcId="{BFD2C3FF-C799-4A07-BE38-3A75E16EC2C5}" destId="{068137EC-A2CC-418E-B45E-931A80F89B76}" srcOrd="1" destOrd="0" presId="urn:microsoft.com/office/officeart/2018/2/layout/IconCircleList"/>
    <dgm:cxn modelId="{7C112C59-FAA6-4DD7-9D9A-75A096F326A8}" type="presParOf" srcId="{BFD2C3FF-C799-4A07-BE38-3A75E16EC2C5}" destId="{B1C5BE0D-690F-487F-B1DA-62BE212FC2BF}" srcOrd="2" destOrd="0" presId="urn:microsoft.com/office/officeart/2018/2/layout/IconCircleList"/>
    <dgm:cxn modelId="{89CC434A-4D2D-48BF-B488-37CA7777ACC1}" type="presParOf" srcId="{BFD2C3FF-C799-4A07-BE38-3A75E16EC2C5}" destId="{875B63DD-41BF-466A-A850-7F57F35CDF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88D82-DC29-48C2-ACDE-507BA179DE75}">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A7C74-41D2-4133-8DA3-E3D9B44824A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3F598-BC29-452C-A42D-332BE4B197F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Thank you for taking the survey</a:t>
          </a:r>
        </a:p>
      </dsp:txBody>
      <dsp:txXfrm>
        <a:off x="1834517" y="469890"/>
        <a:ext cx="3148942" cy="1335915"/>
      </dsp:txXfrm>
    </dsp:sp>
    <dsp:sp modelId="{9F51AFB1-2D2C-40F4-86CE-E92268F7F302}">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D4656-5D27-4C18-8BE7-A29DAEFC6FCC}">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4147E-0E65-494E-B6F2-0C1BC597F6D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Lecture slides and notes</a:t>
          </a:r>
        </a:p>
      </dsp:txBody>
      <dsp:txXfrm>
        <a:off x="7154322" y="469890"/>
        <a:ext cx="3148942" cy="1335915"/>
      </dsp:txXfrm>
    </dsp:sp>
    <dsp:sp modelId="{AA802379-66E9-4211-9C15-2A485FA7578A}">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38212-71E8-4F19-A1AC-073E8317675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A0CC58-6A66-40D9-A7E1-E50356E9A8F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Textbook materials and quizzes</a:t>
          </a:r>
        </a:p>
      </dsp:txBody>
      <dsp:txXfrm>
        <a:off x="1834517" y="2545532"/>
        <a:ext cx="3148942" cy="1335915"/>
      </dsp:txXfrm>
    </dsp:sp>
    <dsp:sp modelId="{6D7DCFF6-6FC4-4CE2-8050-A751351D0D12}">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137EC-A2CC-418E-B45E-931A80F89B7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B63DD-41BF-466A-A850-7F57F35CDFF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Confidence</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2/13/2022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msystem.instructure.com/courses/13493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survey. It really helps </a:t>
            </a:r>
          </a:p>
          <a:p>
            <a:r>
              <a:rPr lang="en-US" dirty="0"/>
              <a:t>So I noticed the overarching theme is that </a:t>
            </a:r>
          </a:p>
          <a:p>
            <a:pPr marL="228600" indent="-228600">
              <a:buAutoNum type="arabicPeriod"/>
            </a:pPr>
            <a:r>
              <a:rPr lang="en-US" dirty="0"/>
              <a:t>I talk through slides too fast, which some of you can’t catch up or take notes. And some slides I even just brush through it. So I just want to remind you that it’s fine if you want to take notes, but all of my slides will be available along with my notes after class. Hence, technically, you don’t have to take notes. And I will go over how you can obtain the slides again. Moreover, some slides that I do not think are important, then I will just brush through them, and obviously you can review them if you wish </a:t>
            </a:r>
          </a:p>
          <a:p>
            <a:pPr marL="228600" indent="-228600">
              <a:buAutoNum type="arabicPeriod"/>
            </a:pPr>
            <a:r>
              <a:rPr lang="en-US" dirty="0"/>
              <a:t>A second theme is that you want me to cover more textbook materials and things that will be tested in quizzes. However, as I mentioned in the first class, I don’t want to repeat what you’ve already read in the textbook. I want to show you above and beyond the textbook or its application. If you don’t understand any concepts from textbook, please feel free to ask me. But I will only go over those that I think you will find more difficult to understand. Furthermore, regarding the quizzes, they are materials from both the textbook and lectures. Plus, it’s open book and open note. Hence, as long as you review the slides and have your book with you, then you should be fine. Moreover, I always see that almost all of you score 9 or 10 already. I believe this shouldn’t be a problem </a:t>
            </a:r>
          </a:p>
          <a:p>
            <a:pPr marL="228600" indent="-228600">
              <a:buAutoNum type="arabicPeriod"/>
            </a:pPr>
            <a:r>
              <a:rPr lang="en-US" dirty="0"/>
              <a:t>Lastly, another theme is that a lot of you suggested me to be more confident. In my defense, I was just trying to get instant feedback. I just don’t know if I explain myself clear, should I explain something again or should I move onto the next topic. Hence, that’s why I want your help in letting me know that you understand the lecture and we can move on. Maybe giving a nod would suffice </a:t>
            </a:r>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163116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70484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94086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1767633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Neumann et al. (2019)</a:t>
            </a:r>
          </a:p>
          <a:p>
            <a:endParaRPr lang="en-US" dirty="0"/>
          </a:p>
          <a:p>
            <a:r>
              <a:rPr lang="en-US" dirty="0"/>
              <a:t>Across several vendors, the authors found that the true accuracy of targeting for these Demand-side platforms (DSPs) is extremely low. It could even be better not to use target ads. </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3240794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473981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44</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a:t>
            </a:r>
            <a:r>
              <a:rPr lang="en-US" dirty="0" err="1"/>
              <a:t>RDD</a:t>
            </a:r>
            <a:r>
              <a:rPr lang="en-US" dirty="0"/>
              <a:t> and in-bound surveys</a:t>
            </a:r>
          </a:p>
          <a:p>
            <a:endParaRPr lang="en-US" dirty="0"/>
          </a:p>
          <a:p>
            <a:r>
              <a:rPr lang="en-US" dirty="0"/>
              <a:t>You don’t have to memorize these types, you can just review it. Or have it when you take your quiz</a:t>
            </a:r>
          </a:p>
        </p:txBody>
      </p:sp>
      <p:sp>
        <p:nvSpPr>
          <p:cNvPr id="4" name="Slide Number Placeholder 3"/>
          <p:cNvSpPr>
            <a:spLocks noGrp="1"/>
          </p:cNvSpPr>
          <p:nvPr>
            <p:ph type="sldNum" sz="quarter" idx="5"/>
          </p:nvPr>
        </p:nvSpPr>
        <p:spPr/>
        <p:txBody>
          <a:bodyPr/>
          <a:lstStyle/>
          <a:p>
            <a:fld id="{BC849E9A-41F7-4779-A581-48A7C374A227}" type="slidenum">
              <a:rPr lang="en-US" smtClean="0"/>
              <a:t>47</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48</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If students want to enter but aren't sure about forming a group, they can visit the website and find potential teammates there on a discussion board.</a:t>
            </a:r>
          </a:p>
          <a:p>
            <a:endParaRPr lang="en-US" dirty="0"/>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This is a great opportunity for students to build their resumes and also gain experience working with marketing data.  It's open to all </a:t>
            </a:r>
            <a:r>
              <a:rPr lang="en-US" sz="1800" dirty="0" err="1">
                <a:effectLst/>
                <a:latin typeface="Calibri" panose="020F0502020204030204" pitchFamily="34" charset="0"/>
                <a:ea typeface="Calibri" panose="020F0502020204030204" pitchFamily="34" charset="0"/>
              </a:rPr>
              <a:t>Trulaske</a:t>
            </a:r>
            <a:r>
              <a:rPr lang="en-US" sz="1800" dirty="0">
                <a:effectLst/>
                <a:latin typeface="Calibri" panose="020F0502020204030204" pitchFamily="34" charset="0"/>
                <a:ea typeface="Calibri" panose="020F0502020204030204" pitchFamily="34" charset="0"/>
              </a:rPr>
              <a:t> students, not just marketing analytics students.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Finally, if you want to learn more about the competition just for your own information, you can visit the competition Canvas site at </a:t>
            </a:r>
            <a:r>
              <a:rPr lang="en-US" sz="1800" u="sng" dirty="0">
                <a:solidFill>
                  <a:srgbClr val="0563C1"/>
                </a:solidFill>
                <a:effectLst/>
                <a:latin typeface="Calibri" panose="020F0502020204030204" pitchFamily="34" charset="0"/>
                <a:ea typeface="Calibri" panose="020F0502020204030204" pitchFamily="34" charset="0"/>
                <a:hlinkClick r:id="rId3"/>
              </a:rPr>
              <a:t>https://umsystem.instructure.com/courses/134935</a:t>
            </a: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i="0" u="none" dirty="0">
                <a:solidFill>
                  <a:srgbClr val="0563C1"/>
                </a:solidFill>
                <a:effectLst/>
                <a:latin typeface="Calibri" panose="020F0502020204030204" pitchFamily="34" charset="0"/>
                <a:ea typeface="Calibri" panose="020F0502020204030204" pitchFamily="34" charset="0"/>
              </a:rPr>
              <a:t>PDF: You can also go to the Course Canvas, under preparation, you will see an external link to view the competition.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37837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3369740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52</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53</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06943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2/13/2022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2/13/2022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2/13/2022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2/13/2022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2/13/2022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2/13/2022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2/13/2022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2/13/2022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2/13/2022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2/13/2022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2/13/2022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2/13/2022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retentionscience.com/how-to-build-the-perfect-customer-profil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41.jpg"/><Relationship Id="rId4" Type="http://schemas.openxmlformats.org/officeDocument/2006/relationships/hyperlink" Target="http://publicdomainpictures.net/view-image.php?image=136697&amp;picture=supermarket-stall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42.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43.jpg"/><Relationship Id="rId4" Type="http://schemas.openxmlformats.org/officeDocument/2006/relationships/hyperlink" Target="https://unlimited.hamk.fi/hyvinvointi-ja-sote-ala/simulation-games-vr-safe-patient-car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hyperlink" Target="https://creativecommons.org/licenses/by-sa/3.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45.JPG"/><Relationship Id="rId4" Type="http://schemas.openxmlformats.org/officeDocument/2006/relationships/hyperlink" Target="https://pxhere.com/en/photo/1441879"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48.png"/><Relationship Id="rId7" Type="http://schemas.openxmlformats.org/officeDocument/2006/relationships/image" Target="../media/image50.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9.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51.jpg"/></Relationships>
</file>

<file path=ppt/slides/_rels/slide46.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52.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56.jp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9.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60.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richins@missouri.edu"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Monday?</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a:t>Often used to divide a population into groups (e.g., for market segmentation purposes) </a:t>
            </a:r>
          </a:p>
          <a:p>
            <a:r>
              <a:rPr lang="en-US" sz="240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a:t>Personality: normal patterns of behavior exhibited by an individual; the attributes, traits, and mannerisms that distinguish one individual from another </a:t>
            </a:r>
          </a:p>
          <a:p>
            <a:r>
              <a:rPr lang="en-US" sz="200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478D8-244F-42A9-B223-82C55C23F641}"/>
              </a:ext>
            </a:extLst>
          </p:cNvPr>
          <p:cNvSpPr>
            <a:spLocks noGrp="1"/>
          </p:cNvSpPr>
          <p:nvPr>
            <p:ph type="title"/>
          </p:nvPr>
        </p:nvSpPr>
        <p:spPr>
          <a:xfrm>
            <a:off x="630936" y="639520"/>
            <a:ext cx="3429000" cy="1719072"/>
          </a:xfrm>
        </p:spPr>
        <p:txBody>
          <a:bodyPr anchor="b">
            <a:normAutofit/>
          </a:bodyPr>
          <a:lstStyle/>
          <a:p>
            <a:r>
              <a:rPr lang="en-US" sz="5400"/>
              <a:t>iClicker Polls</a:t>
            </a:r>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347090-83CA-48E0-BF7C-52E653A460CE}"/>
              </a:ext>
            </a:extLst>
          </p:cNvPr>
          <p:cNvSpPr>
            <a:spLocks noGrp="1"/>
          </p:cNvSpPr>
          <p:nvPr>
            <p:ph idx="1"/>
          </p:nvPr>
        </p:nvSpPr>
        <p:spPr>
          <a:xfrm>
            <a:off x="630936" y="2807208"/>
            <a:ext cx="3429000" cy="3410712"/>
          </a:xfrm>
        </p:spPr>
        <p:txBody>
          <a:bodyPr anchor="t">
            <a:normAutofit/>
          </a:bodyPr>
          <a:lstStyle/>
          <a:p>
            <a:pPr marL="0" indent="0">
              <a:buNone/>
            </a:pPr>
            <a:r>
              <a:rPr lang="en-US" sz="2200"/>
              <a:t>Can you trust data from third-party companies (e.g., Google or Facebook) that have already developed consumer profiles with sophisticated tools (e.g., machine learning or AI)?</a:t>
            </a:r>
          </a:p>
          <a:p>
            <a:r>
              <a:rPr lang="en-US" sz="2200"/>
              <a:t>Yes</a:t>
            </a:r>
          </a:p>
          <a:p>
            <a:r>
              <a:rPr lang="en-US" sz="2200"/>
              <a:t>No</a:t>
            </a:r>
          </a:p>
        </p:txBody>
      </p:sp>
      <p:pic>
        <p:nvPicPr>
          <p:cNvPr id="8" name="Picture 7" descr="Diagram&#10;&#10;Description automatically generated">
            <a:extLst>
              <a:ext uri="{FF2B5EF4-FFF2-40B4-BE49-F238E27FC236}">
                <a16:creationId xmlns:a16="http://schemas.microsoft.com/office/drawing/2014/main" id="{C214B5F4-3E7E-49DA-B946-BB92A57D86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539107"/>
            <a:ext cx="6903720" cy="3779786"/>
          </a:xfrm>
          <a:prstGeom prst="rect">
            <a:avLst/>
          </a:prstGeom>
        </p:spPr>
      </p:pic>
      <p:sp>
        <p:nvSpPr>
          <p:cNvPr id="4" name="Footer Placeholder 3">
            <a:extLst>
              <a:ext uri="{FF2B5EF4-FFF2-40B4-BE49-F238E27FC236}">
                <a16:creationId xmlns:a16="http://schemas.microsoft.com/office/drawing/2014/main" id="{9E820F9B-7F41-4C73-AF80-15FAA6B9DB0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464447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D6E3-E8E2-4554-94B5-1EEB5E31293A}"/>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4800"/>
              <a:t>Caveat – Careful with black box methods</a:t>
            </a:r>
          </a:p>
        </p:txBody>
      </p:sp>
      <p:pic>
        <p:nvPicPr>
          <p:cNvPr id="9" name="Picture 8" descr="Graphical user interface, text, application&#10;&#10;Description automatically generated">
            <a:extLst>
              <a:ext uri="{FF2B5EF4-FFF2-40B4-BE49-F238E27FC236}">
                <a16:creationId xmlns:a16="http://schemas.microsoft.com/office/drawing/2014/main" id="{CAD361AA-28EA-45A7-AF17-40018CA6CDDA}"/>
              </a:ext>
            </a:extLst>
          </p:cNvPr>
          <p:cNvPicPr>
            <a:picLocks noChangeAspect="1"/>
          </p:cNvPicPr>
          <p:nvPr/>
        </p:nvPicPr>
        <p:blipFill>
          <a:blip r:embed="rId3"/>
          <a:stretch>
            <a:fillRect/>
          </a:stretch>
        </p:blipFill>
        <p:spPr>
          <a:xfrm>
            <a:off x="838199" y="3362707"/>
            <a:ext cx="5140661" cy="1953450"/>
          </a:xfrm>
          <a:prstGeom prst="rect">
            <a:avLst/>
          </a:prstGeom>
        </p:spPr>
      </p:pic>
      <p:pic>
        <p:nvPicPr>
          <p:cNvPr id="11" name="Picture 10" descr="Table&#10;&#10;Description automatically generated">
            <a:extLst>
              <a:ext uri="{FF2B5EF4-FFF2-40B4-BE49-F238E27FC236}">
                <a16:creationId xmlns:a16="http://schemas.microsoft.com/office/drawing/2014/main" id="{1DCB65D2-E25D-4E3C-9E32-6639E5ED18F0}"/>
              </a:ext>
            </a:extLst>
          </p:cNvPr>
          <p:cNvPicPr>
            <a:picLocks noChangeAspect="1"/>
          </p:cNvPicPr>
          <p:nvPr/>
        </p:nvPicPr>
        <p:blipFill>
          <a:blip r:embed="rId4"/>
          <a:stretch>
            <a:fillRect/>
          </a:stretch>
        </p:blipFill>
        <p:spPr>
          <a:xfrm>
            <a:off x="6757424" y="2399494"/>
            <a:ext cx="4052092" cy="3879878"/>
          </a:xfrm>
          <a:prstGeom prst="rect">
            <a:avLst/>
          </a:prstGeom>
        </p:spPr>
      </p:pic>
      <p:sp>
        <p:nvSpPr>
          <p:cNvPr id="4" name="Footer Placeholder 3">
            <a:extLst>
              <a:ext uri="{FF2B5EF4-FFF2-40B4-BE49-F238E27FC236}">
                <a16:creationId xmlns:a16="http://schemas.microsoft.com/office/drawing/2014/main" id="{6854D0C5-CF33-401B-86D1-0B391F534DD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660F3C6B-C5E8-491A-AD22-D08A0D09EA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11129678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CA3CB-1172-46D6-93B4-E3D9C9B04B93}"/>
              </a:ext>
            </a:extLst>
          </p:cNvPr>
          <p:cNvSpPr>
            <a:spLocks noGrp="1"/>
          </p:cNvSpPr>
          <p:nvPr>
            <p:ph type="title"/>
          </p:nvPr>
        </p:nvSpPr>
        <p:spPr>
          <a:xfrm>
            <a:off x="643467" y="321734"/>
            <a:ext cx="10905066" cy="1135737"/>
          </a:xfrm>
        </p:spPr>
        <p:txBody>
          <a:bodyPr>
            <a:normAutofit/>
          </a:bodyPr>
          <a:lstStyle/>
          <a:p>
            <a:r>
              <a:rPr lang="en-US" sz="3600"/>
              <a:t>Feedback</a:t>
            </a:r>
          </a:p>
        </p:txBody>
      </p:sp>
      <p:sp>
        <p:nvSpPr>
          <p:cNvPr id="2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2D574F74-56A7-47C3-87A2-AB8BC861485B}"/>
              </a:ext>
            </a:extLst>
          </p:cNvPr>
          <p:cNvGraphicFramePr>
            <a:graphicFrameLocks noGrp="1"/>
          </p:cNvGraphicFramePr>
          <p:nvPr>
            <p:ph idx="1"/>
            <p:extLst>
              <p:ext uri="{D42A27DB-BD31-4B8C-83A1-F6EECF244321}">
                <p14:modId xmlns:p14="http://schemas.microsoft.com/office/powerpoint/2010/main" val="11748849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F254AAD-838C-474A-9581-C751A1E0224D}"/>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9481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a:t>Unaided Recall: For what products and brands do you remember seeing ads? </a:t>
            </a:r>
          </a:p>
          <a:p>
            <a:r>
              <a:rPr lang="en-US" sz="220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a:t>A need, a want, a drive, a wish, a desire, an impulse, or any inner state that energizes, activates, moves, directs, or channels behavior toward goals </a:t>
            </a:r>
          </a:p>
          <a:p>
            <a:pPr lvl="1"/>
            <a:r>
              <a:rPr lang="en-US" sz="220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a:t>What subjects have done or are doing </a:t>
            </a:r>
          </a:p>
          <a:p>
            <a:pPr lvl="1"/>
            <a:r>
              <a:rPr lang="en-US" sz="220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an individual’s behavior. </a:t>
            </a:r>
          </a:p>
          <a:p>
            <a:r>
              <a:rPr lang="en-US" dirty="0"/>
              <a:t>Using </a:t>
            </a:r>
            <a:r>
              <a:rPr lang="en-US" b="1" i="1" dirty="0"/>
              <a:t>communication methods</a:t>
            </a:r>
            <a:r>
              <a:rPr lang="en-US" dirty="0"/>
              <a:t>, we can ask a consumer to estimate how many jars of peanut butter he purchased at a particular store in the past year. </a:t>
            </a:r>
          </a:p>
          <a:p>
            <a:r>
              <a:rPr lang="en-US" dirty="0"/>
              <a:t>With </a:t>
            </a:r>
            <a:r>
              <a:rPr lang="en-US" b="1" i="1" dirty="0"/>
              <a:t>observation method</a:t>
            </a:r>
            <a:r>
              <a:rPr lang="en-US" dirty="0"/>
              <a:t>,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a:t>Personal Interviews </a:t>
            </a:r>
          </a:p>
          <a:p>
            <a:r>
              <a:rPr lang="en-US" sz="1700"/>
              <a:t>Telephone Interviews </a:t>
            </a:r>
          </a:p>
          <a:p>
            <a:r>
              <a:rPr lang="en-US" sz="1700"/>
              <a:t>Mail Surveys</a:t>
            </a:r>
          </a:p>
          <a:p>
            <a:r>
              <a:rPr lang="en-US" sz="170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a:t>Direct, face-to-face conservation between a representative of the research organization, the interviewer, and a respondent or interviewee</a:t>
            </a:r>
          </a:p>
          <a:p>
            <a:pPr lvl="1"/>
            <a:r>
              <a:rPr lang="en-US" sz="2200"/>
              <a:t>Can be conducted in lots of different locations (including malls using mall intercepts)</a:t>
            </a:r>
          </a:p>
          <a:p>
            <a:pPr lvl="1"/>
            <a:r>
              <a:rPr lang="en-US" sz="2200"/>
              <a:t>Generally strong sampling control (including higher response rates)</a:t>
            </a:r>
          </a:p>
          <a:p>
            <a:pPr lvl="1"/>
            <a:r>
              <a:rPr lang="en-US" sz="2200"/>
              <a:t>Great flexibility, but higher levels of interviewer bias </a:t>
            </a:r>
          </a:p>
          <a:p>
            <a:pPr lvl="1"/>
            <a:r>
              <a:rPr lang="en-US" sz="220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a:t>A survey administered by mail to designated respondents with an accompanying cover letter. The respondents return the questionnaire by mail to the research organization. </a:t>
            </a:r>
          </a:p>
          <a:p>
            <a:r>
              <a:rPr lang="en-US" sz="1900"/>
              <a:t>Lower degree of sampling control (mailing lists often available, but no control over who completes survey, and often low response rates)</a:t>
            </a:r>
          </a:p>
          <a:p>
            <a:r>
              <a:rPr lang="en-US" sz="1900"/>
              <a:t>No interviewer bias and can offer anonymity, but less flexibility (no explanation or follow-up, no complex materials) </a:t>
            </a:r>
          </a:p>
          <a:p>
            <a:r>
              <a:rPr lang="en-US" sz="190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a:t>A method of administration that relies on the web for completing the survey </a:t>
            </a:r>
          </a:p>
          <a:p>
            <a:r>
              <a:rPr lang="en-US" sz="2200"/>
              <a:t>Explosion in use over the past decade </a:t>
            </a:r>
          </a:p>
          <a:p>
            <a:r>
              <a:rPr lang="en-US" sz="2200"/>
              <a:t>Email lists and panels are readily available, but it’s difficult to know how you are really contacting, response rates are often very low </a:t>
            </a:r>
          </a:p>
          <a:p>
            <a:r>
              <a:rPr lang="en-US" sz="2200"/>
              <a:t>Good flexibility: visuals and complex material possible </a:t>
            </a:r>
          </a:p>
          <a:p>
            <a:r>
              <a:rPr lang="en-US" sz="220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3"/>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3"/>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a:t>Read chapter 12</a:t>
            </a:r>
          </a:p>
          <a:p>
            <a:r>
              <a:rPr lang="en-US" sz="2200"/>
              <a:t>Qualtrics Homework – Individual assignment (Sunday)</a:t>
            </a:r>
          </a:p>
          <a:p>
            <a:r>
              <a:rPr lang="en-US" sz="2200"/>
              <a:t>Case Discussion #4 (Sunday)</a:t>
            </a:r>
          </a:p>
          <a:p>
            <a:r>
              <a:rPr lang="en-US" sz="220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p:cNvSpPr/>
          <p:nvPr/>
        </p:nvSpPr>
        <p:spPr>
          <a:xfrm>
            <a:off x="-23813" y="-38696"/>
            <a:ext cx="12215813" cy="2006785"/>
          </a:xfrm>
          <a:prstGeom prst="rect">
            <a:avLst/>
          </a:prstGeom>
          <a:solidFill>
            <a:srgbClr val="88D3D5"/>
          </a:solidFill>
          <a:ln w="12700">
            <a:miter lim="400000"/>
          </a:ln>
        </p:spPr>
        <p:txBody>
          <a:bodyPr lIns="45719" rIns="45719" anchor="ctr"/>
          <a:lstStyle/>
          <a:p>
            <a:endParaRPr/>
          </a:p>
        </p:txBody>
      </p:sp>
      <p:pic>
        <p:nvPicPr>
          <p:cNvPr id="98" name="logo2.jpg" descr="logo2.jpg"/>
          <p:cNvPicPr>
            <a:picLocks noChangeAspect="1"/>
          </p:cNvPicPr>
          <p:nvPr/>
        </p:nvPicPr>
        <p:blipFill>
          <a:blip r:embed="rId3"/>
          <a:srcRect b="34146"/>
          <a:stretch>
            <a:fillRect/>
          </a:stretch>
        </p:blipFill>
        <p:spPr>
          <a:xfrm>
            <a:off x="3136179" y="-44738"/>
            <a:ext cx="6234759" cy="1471529"/>
          </a:xfrm>
          <a:prstGeom prst="rect">
            <a:avLst/>
          </a:prstGeom>
          <a:ln w="12700">
            <a:miter lim="400000"/>
          </a:ln>
        </p:spPr>
      </p:pic>
      <p:sp>
        <p:nvSpPr>
          <p:cNvPr id="99" name="TextBox 9"/>
          <p:cNvSpPr txBox="1"/>
          <p:nvPr/>
        </p:nvSpPr>
        <p:spPr>
          <a:xfrm>
            <a:off x="2227011" y="1786445"/>
            <a:ext cx="8504150" cy="57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sz="2700">
                <a:latin typeface="Arial"/>
                <a:ea typeface="Arial"/>
                <a:cs typeface="Arial"/>
                <a:sym typeface="Arial"/>
              </a:defRPr>
            </a:pPr>
            <a:endParaRPr dirty="0"/>
          </a:p>
          <a:p>
            <a:pPr>
              <a:defRPr sz="2300">
                <a:latin typeface="Arial"/>
                <a:ea typeface="Arial"/>
                <a:cs typeface="Arial"/>
                <a:sym typeface="Arial"/>
              </a:defRPr>
            </a:pPr>
            <a:r>
              <a:rPr b="1" dirty="0"/>
              <a:t>Hands-on experience</a:t>
            </a:r>
            <a:r>
              <a:rPr dirty="0"/>
              <a:t> in data analysis and interpretation</a:t>
            </a:r>
          </a:p>
          <a:p>
            <a:pPr>
              <a:defRPr sz="1500">
                <a:latin typeface="Arial"/>
                <a:ea typeface="Arial"/>
                <a:cs typeface="Arial"/>
                <a:sym typeface="Arial"/>
              </a:defRPr>
            </a:pPr>
            <a:endParaRPr dirty="0"/>
          </a:p>
          <a:p>
            <a:pPr>
              <a:defRPr sz="2300">
                <a:latin typeface="Arial"/>
                <a:ea typeface="Arial"/>
                <a:cs typeface="Arial"/>
                <a:sym typeface="Arial"/>
              </a:defRPr>
            </a:pPr>
            <a:r>
              <a:rPr dirty="0"/>
              <a:t>Build your </a:t>
            </a:r>
            <a:r>
              <a:rPr b="1" dirty="0"/>
              <a:t>resume</a:t>
            </a:r>
          </a:p>
          <a:p>
            <a:pPr>
              <a:defRPr sz="2300">
                <a:latin typeface="Arial"/>
                <a:ea typeface="Arial"/>
                <a:cs typeface="Arial"/>
                <a:sym typeface="Arial"/>
              </a:defRPr>
            </a:pPr>
            <a:endParaRPr b="1" dirty="0"/>
          </a:p>
          <a:p>
            <a:pPr>
              <a:defRPr sz="2300">
                <a:latin typeface="Arial"/>
                <a:ea typeface="Arial"/>
                <a:cs typeface="Arial"/>
                <a:sym typeface="Arial"/>
              </a:defRPr>
            </a:pPr>
            <a:r>
              <a:rPr b="1" dirty="0"/>
              <a:t>Teams</a:t>
            </a:r>
            <a:r>
              <a:rPr dirty="0"/>
              <a:t> analyze data to identify </a:t>
            </a:r>
          </a:p>
          <a:p>
            <a:pPr lvl="1">
              <a:defRPr sz="2100">
                <a:latin typeface="Arial"/>
                <a:ea typeface="Arial"/>
                <a:cs typeface="Arial"/>
                <a:sym typeface="Arial"/>
              </a:defRPr>
            </a:pPr>
            <a:r>
              <a:rPr sz="2100" dirty="0">
                <a:solidFill>
                  <a:schemeClr val="tx1">
                    <a:lumMod val="65000"/>
                    <a:lumOff val="35000"/>
                  </a:schemeClr>
                </a:solidFill>
                <a:latin typeface="Arial"/>
                <a:cs typeface="Arial"/>
              </a:rPr>
              <a:t>• </a:t>
            </a:r>
            <a:r>
              <a:rPr lang="en-US" sz="2100" dirty="0">
                <a:solidFill>
                  <a:schemeClr val="tx1">
                    <a:lumMod val="65000"/>
                    <a:lumOff val="35000"/>
                  </a:schemeClr>
                </a:solidFill>
                <a:latin typeface="Arial"/>
                <a:cs typeface="Arial"/>
              </a:rPr>
              <a:t>which people are most likely to vote in presidential elections</a:t>
            </a:r>
            <a:endParaRPr sz="2100" dirty="0">
              <a:solidFill>
                <a:schemeClr val="tx1">
                  <a:lumMod val="65000"/>
                  <a:lumOff val="35000"/>
                </a:schemeClr>
              </a:solidFill>
              <a:latin typeface="Arial"/>
              <a:cs typeface="Arial"/>
            </a:endParaRPr>
          </a:p>
          <a:p>
            <a:pPr lvl="1">
              <a:defRPr sz="2100">
                <a:latin typeface="Arial"/>
                <a:ea typeface="Arial"/>
                <a:cs typeface="Arial"/>
                <a:sym typeface="Arial"/>
              </a:defRPr>
            </a:pPr>
            <a:r>
              <a:rPr sz="2100" dirty="0">
                <a:solidFill>
                  <a:schemeClr val="tx1">
                    <a:lumMod val="65000"/>
                    <a:lumOff val="35000"/>
                  </a:schemeClr>
                </a:solidFill>
                <a:latin typeface="Arial"/>
                <a:cs typeface="Arial"/>
              </a:rPr>
              <a:t>• marketing messages </a:t>
            </a:r>
            <a:r>
              <a:rPr lang="en-US" sz="2100" dirty="0">
                <a:solidFill>
                  <a:schemeClr val="tx1">
                    <a:lumMod val="65000"/>
                    <a:lumOff val="35000"/>
                  </a:schemeClr>
                </a:solidFill>
                <a:latin typeface="Arial"/>
                <a:cs typeface="Arial"/>
              </a:rPr>
              <a:t>that would encourage more people to vote</a:t>
            </a:r>
            <a:endParaRPr sz="2100" dirty="0">
              <a:solidFill>
                <a:schemeClr val="tx1">
                  <a:lumMod val="65000"/>
                  <a:lumOff val="35000"/>
                </a:schemeClr>
              </a:solidFill>
              <a:latin typeface="Arial"/>
              <a:cs typeface="Arial"/>
            </a:endParaRPr>
          </a:p>
          <a:p>
            <a:pPr>
              <a:defRPr sz="2300">
                <a:latin typeface="Arial"/>
                <a:ea typeface="Arial"/>
                <a:cs typeface="Arial"/>
                <a:sym typeface="Arial"/>
              </a:defRPr>
            </a:pPr>
            <a:endParaRPr dirty="0"/>
          </a:p>
          <a:p>
            <a:pPr>
              <a:defRPr sz="2300">
                <a:latin typeface="Arial"/>
                <a:ea typeface="Arial"/>
                <a:cs typeface="Arial"/>
                <a:sym typeface="Arial"/>
              </a:defRPr>
            </a:pPr>
            <a:r>
              <a:rPr dirty="0"/>
              <a:t>Open to </a:t>
            </a:r>
            <a:r>
              <a:rPr b="1" dirty="0"/>
              <a:t>all Trulaske students</a:t>
            </a:r>
            <a:r>
              <a:rPr dirty="0"/>
              <a:t>, not just analytics students</a:t>
            </a:r>
          </a:p>
          <a:p>
            <a:pPr>
              <a:defRPr sz="2300">
                <a:latin typeface="Arial"/>
                <a:ea typeface="Arial"/>
                <a:cs typeface="Arial"/>
                <a:sym typeface="Arial"/>
              </a:defRPr>
            </a:pPr>
            <a:endParaRPr dirty="0"/>
          </a:p>
          <a:p>
            <a:pPr>
              <a:defRPr sz="2300">
                <a:latin typeface="Arial"/>
                <a:ea typeface="Arial"/>
                <a:cs typeface="Arial"/>
                <a:sym typeface="Arial"/>
              </a:defRPr>
            </a:pPr>
            <a:r>
              <a:rPr dirty="0"/>
              <a:t>For more information: </a:t>
            </a:r>
            <a:r>
              <a:rPr lang="en-US" dirty="0">
                <a:solidFill>
                  <a:srgbClr val="2E75B6"/>
                </a:solidFill>
                <a:hlinkClick r:id="rId4"/>
              </a:rPr>
              <a:t>bit.ly/AnalyticsCompetition</a:t>
            </a:r>
            <a:endParaRPr dirty="0">
              <a:solidFill>
                <a:srgbClr val="FF0000"/>
              </a:solidFill>
            </a:endParaRPr>
          </a:p>
          <a:p>
            <a:pPr>
              <a:defRPr sz="2300">
                <a:latin typeface="Arial"/>
                <a:ea typeface="Arial"/>
                <a:cs typeface="Arial"/>
                <a:sym typeface="Arial"/>
              </a:defRPr>
            </a:pPr>
            <a:endParaRPr dirty="0">
              <a:solidFill>
                <a:srgbClr val="2E75B6"/>
              </a:solidFill>
            </a:endParaRPr>
          </a:p>
          <a:p>
            <a:pPr>
              <a:defRPr sz="2300" b="1" i="1">
                <a:solidFill>
                  <a:srgbClr val="E87803"/>
                </a:solidFill>
                <a:latin typeface="Arial"/>
                <a:ea typeface="Arial"/>
                <a:cs typeface="Arial"/>
                <a:sym typeface="Arial"/>
              </a:defRPr>
            </a:pPr>
            <a:r>
              <a:rPr dirty="0">
                <a:solidFill>
                  <a:schemeClr val="tx1">
                    <a:lumMod val="50000"/>
                    <a:lumOff val="50000"/>
                  </a:schemeClr>
                </a:solidFill>
              </a:rPr>
              <a:t>Application deadline: </a:t>
            </a:r>
            <a:r>
              <a:rPr sz="2300" b="1" i="1" dirty="0">
                <a:solidFill>
                  <a:srgbClr val="E87803"/>
                </a:solidFill>
                <a:latin typeface="Arial"/>
                <a:cs typeface="Arial"/>
              </a:rPr>
              <a:t>MARCH </a:t>
            </a:r>
            <a:r>
              <a:rPr lang="en-US" sz="2300" b="1" i="1" dirty="0">
                <a:solidFill>
                  <a:srgbClr val="E87803"/>
                </a:solidFill>
                <a:latin typeface="Arial"/>
                <a:cs typeface="Arial"/>
              </a:rPr>
              <a:t>1</a:t>
            </a:r>
            <a:endParaRPr sz="2300" b="1" i="1" dirty="0">
              <a:solidFill>
                <a:srgbClr val="E87803"/>
              </a:solidFill>
              <a:latin typeface="Arial"/>
              <a:cs typeface="Arial"/>
            </a:endParaRPr>
          </a:p>
          <a:p>
            <a:pPr>
              <a:defRPr sz="2700">
                <a:latin typeface="Arial"/>
                <a:ea typeface="Arial"/>
                <a:cs typeface="Arial"/>
                <a:sym typeface="Arial"/>
              </a:defRPr>
            </a:pPr>
            <a:endParaRPr dirty="0"/>
          </a:p>
          <a:p>
            <a:pPr>
              <a:defRPr sz="2700">
                <a:latin typeface="Arial"/>
                <a:ea typeface="Arial"/>
                <a:cs typeface="Arial"/>
                <a:sym typeface="Arial"/>
              </a:defRPr>
            </a:pPr>
            <a:endParaRPr dirty="0"/>
          </a:p>
        </p:txBody>
      </p:sp>
      <p:sp>
        <p:nvSpPr>
          <p:cNvPr id="100" name="TextBox 9"/>
          <p:cNvSpPr txBox="1"/>
          <p:nvPr/>
        </p:nvSpPr>
        <p:spPr>
          <a:xfrm>
            <a:off x="1382614" y="1313398"/>
            <a:ext cx="9843398" cy="677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algn="ctr">
              <a:defRPr sz="3800" b="1" i="1">
                <a:solidFill>
                  <a:srgbClr val="FFFFFF"/>
                </a:solidFill>
                <a:latin typeface="Arial"/>
                <a:ea typeface="Arial"/>
                <a:cs typeface="Arial"/>
                <a:sym typeface="Arial"/>
              </a:defRPr>
            </a:lvl1pPr>
          </a:lstStyle>
          <a:p>
            <a:r>
              <a:rPr lang="en-US" dirty="0"/>
              <a:t>MARKETING</a:t>
            </a:r>
            <a:r>
              <a:rPr dirty="0"/>
              <a:t> ANALYTICS COMPETITION</a:t>
            </a:r>
          </a:p>
        </p:txBody>
      </p:sp>
      <p:sp>
        <p:nvSpPr>
          <p:cNvPr id="101" name="TextBox 9"/>
          <p:cNvSpPr txBox="1"/>
          <p:nvPr/>
        </p:nvSpPr>
        <p:spPr>
          <a:xfrm>
            <a:off x="1607350" y="486158"/>
            <a:ext cx="1047721"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lgn="ctr">
              <a:defRPr sz="7700">
                <a:solidFill>
                  <a:srgbClr val="E87803"/>
                </a:solidFill>
                <a:latin typeface="Arial Black"/>
                <a:ea typeface="Arial Black"/>
                <a:cs typeface="Arial Black"/>
                <a:sym typeface="Arial Black"/>
              </a:defRPr>
            </a:pPr>
            <a:r>
              <a:rPr lang="en-US" sz="2800" dirty="0">
                <a:solidFill>
                  <a:srgbClr val="D86E02"/>
                </a:solidFill>
                <a:latin typeface="Arial Black"/>
                <a:cs typeface="Arial Black"/>
              </a:rPr>
              <a:t>2</a:t>
            </a:r>
            <a:r>
              <a:rPr lang="en-US" sz="2800" dirty="0">
                <a:solidFill>
                  <a:srgbClr val="D86E02"/>
                </a:solidFill>
              </a:rPr>
              <a:t>022</a:t>
            </a:r>
            <a:endParaRPr sz="2800" dirty="0">
              <a:solidFill>
                <a:srgbClr val="D86E02"/>
              </a:solidFill>
            </a:endParaRPr>
          </a:p>
        </p:txBody>
      </p:sp>
      <p:sp>
        <p:nvSpPr>
          <p:cNvPr id="102" name="TextBox 9"/>
          <p:cNvSpPr txBox="1"/>
          <p:nvPr/>
        </p:nvSpPr>
        <p:spPr>
          <a:xfrm>
            <a:off x="1584261" y="848461"/>
            <a:ext cx="1672893"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b">
            <a:spAutoFit/>
          </a:bodyPr>
          <a:lstStyle>
            <a:lvl1pPr algn="ctr">
              <a:defRPr sz="2800" b="1">
                <a:solidFill>
                  <a:srgbClr val="E87803"/>
                </a:solidFill>
                <a:latin typeface="Arial"/>
                <a:ea typeface="Arial"/>
                <a:cs typeface="Arial"/>
                <a:sym typeface="Arial"/>
              </a:defRPr>
            </a:lvl1pPr>
          </a:lstStyle>
          <a:p>
            <a:r>
              <a:rPr sz="3000" dirty="0">
                <a:solidFill>
                  <a:srgbClr val="D86E02"/>
                </a:solidFill>
              </a:rPr>
              <a:t>Trulaske</a:t>
            </a:r>
          </a:p>
        </p:txBody>
      </p:sp>
    </p:spTree>
    <p:extLst>
      <p:ext uri="{BB962C8B-B14F-4D97-AF65-F5344CB8AC3E}">
        <p14:creationId xmlns:p14="http://schemas.microsoft.com/office/powerpoint/2010/main" val="349940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5098</TotalTime>
  <Words>3952</Words>
  <Application>Microsoft Office PowerPoint</Application>
  <PresentationFormat>Widescreen</PresentationFormat>
  <Paragraphs>502</Paragraphs>
  <Slides>53</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Arial Black</vt:lpstr>
      <vt:lpstr>Calibri</vt:lpstr>
      <vt:lpstr>Calibri Light</vt:lpstr>
      <vt:lpstr>Franklin Gothic Book</vt:lpstr>
      <vt:lpstr>Lato Extended</vt:lpstr>
      <vt:lpstr>Tw Cen MT</vt:lpstr>
      <vt:lpstr>Office Theme</vt:lpstr>
      <vt:lpstr>Monday?</vt:lpstr>
      <vt:lpstr>Feedback</vt:lpstr>
      <vt:lpstr>iClicker Question</vt:lpstr>
      <vt:lpstr>Construct and Variables</vt:lpstr>
      <vt:lpstr>iClicker Question</vt:lpstr>
      <vt:lpstr>Another representation</vt:lpstr>
      <vt:lpstr>PowerPoint 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iClicker Polls</vt:lpstr>
      <vt:lpstr>Caveat – Careful with black box methods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27</cp:revision>
  <dcterms:created xsi:type="dcterms:W3CDTF">2021-07-05T01:35:48Z</dcterms:created>
  <dcterms:modified xsi:type="dcterms:W3CDTF">2022-02-14T15:19:27Z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